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</p:sldMasterIdLst>
  <p:notesMasterIdLst>
    <p:notesMasterId r:id="rId20"/>
  </p:notesMasterIdLst>
  <p:handoutMasterIdLst>
    <p:handoutMasterId r:id="rId21"/>
  </p:handoutMasterIdLst>
  <p:sldIdLst>
    <p:sldId id="302" r:id="rId5"/>
    <p:sldId id="310" r:id="rId6"/>
    <p:sldId id="356" r:id="rId7"/>
    <p:sldId id="366" r:id="rId8"/>
    <p:sldId id="358" r:id="rId9"/>
    <p:sldId id="362" r:id="rId10"/>
    <p:sldId id="361" r:id="rId11"/>
    <p:sldId id="369" r:id="rId12"/>
    <p:sldId id="354" r:id="rId13"/>
    <p:sldId id="370" r:id="rId14"/>
    <p:sldId id="371" r:id="rId15"/>
    <p:sldId id="372" r:id="rId16"/>
    <p:sldId id="374" r:id="rId17"/>
    <p:sldId id="375" r:id="rId18"/>
    <p:sldId id="377" r:id="rId19"/>
  </p:sldIdLst>
  <p:sldSz cx="12192000" cy="6858000"/>
  <p:notesSz cx="6797675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ert Marta" initials="LM" lastIdx="2" clrIdx="0">
    <p:extLst>
      <p:ext uri="{19B8F6BF-5375-455C-9EA6-DF929625EA0E}">
        <p15:presenceInfo xmlns:p15="http://schemas.microsoft.com/office/powerpoint/2012/main" userId="S-1-5-21-1525952054-1005573771-2909822258-419430" providerId="AD"/>
      </p:ext>
    </p:extLst>
  </p:cmAuthor>
  <p:cmAuthor id="2" name="Jabłońska Małgorzata 6" initials="JM6" lastIdx="1" clrIdx="1">
    <p:extLst>
      <p:ext uri="{19B8F6BF-5375-455C-9EA6-DF929625EA0E}">
        <p15:presenceInfo xmlns:p15="http://schemas.microsoft.com/office/powerpoint/2012/main" userId="S-1-5-21-1525952054-1005573771-2909822258-492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7B4"/>
    <a:srgbClr val="FF6600"/>
    <a:srgbClr val="666699"/>
    <a:srgbClr val="FF7C80"/>
    <a:srgbClr val="800000"/>
    <a:srgbClr val="CC3399"/>
    <a:srgbClr val="990033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6101" autoAdjust="0"/>
  </p:normalViewPr>
  <p:slideViewPr>
    <p:cSldViewPr snapToGrid="0">
      <p:cViewPr varScale="1">
        <p:scale>
          <a:sx n="110" d="100"/>
          <a:sy n="110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961E-E768-4EEE-A125-B6608BD5736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0537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2ACF9-AA10-4016-A60A-A62EEED542ED}" type="datetimeFigureOut">
              <a:rPr lang="pl-PL" smtClean="0"/>
              <a:t>27.10.2022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7E967-DAD6-4D14-AFF7-F3F3076F121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923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91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Czego najczęściej dotyczyły pytania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419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Czego najczęściej dotyczyły pytania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8690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Czego najczęściej dotyczyły pytania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633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Czego najczęściej dotyczyły pytania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9699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Czego najczęściej dotyczyły pytania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583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Czego najczęściej dotyczyły pytania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583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122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671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115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316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Czego najczęściej dotyczyły pytania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186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Czego najczęściej dotyczyły pytania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755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Czego najczęściej dotyczyły pytania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083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Czego najczęściej dotyczyły pytania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7E967-DAD6-4D14-AFF7-F3F3076F1210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787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742A-D185-45D6-A5EA-A7C8863882A3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11" y="5349875"/>
            <a:ext cx="2735445" cy="5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4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A42-50E2-42BD-B1CB-02890E515D2E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5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DA7A-D246-4F0D-8E5A-4A2F1FD19303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6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814" y="365125"/>
            <a:ext cx="8430986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814" y="1825625"/>
            <a:ext cx="8430986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936" y="6356350"/>
            <a:ext cx="2462895" cy="365125"/>
          </a:xfrm>
        </p:spPr>
        <p:txBody>
          <a:bodyPr/>
          <a:lstStyle/>
          <a:p>
            <a:fld id="{4B4E4870-C89F-462D-B868-ABB5229A387E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2814" y="6366328"/>
            <a:ext cx="4114800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0" y="791981"/>
            <a:ext cx="2216061" cy="430784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2574473" y="250371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075B-BB90-451C-A888-F8062A44D7E7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309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1E71-2608-409F-9538-3AEA183318E4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652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389E-B124-4C76-8E53-AE909512B6A4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96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1E5-EB38-4CDD-B379-F96BEAF0D6DE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68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E5F0-E06F-4D04-81C5-52C4B09B9B20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04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0657-F1D8-4C8A-B047-9518D2C73597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233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EA1C-0634-4C81-B3C5-3235E48ED24D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469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8C2F-233C-4196-8FD4-C9DB1AF4D20E}" type="datetime1">
              <a:rPr lang="pl-PL" smtClean="0"/>
              <a:t>27.10.2022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C468-D3D9-4125-B8C3-86733D9FF0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134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>
              <a:solidFill>
                <a:srgbClr val="516B6B"/>
              </a:solidFill>
            </a:endParaRPr>
          </a:p>
          <a:p>
            <a:r>
              <a:rPr lang="pl-PL" sz="2000" dirty="0">
                <a:solidFill>
                  <a:srgbClr val="8896AA"/>
                </a:solidFill>
              </a:rPr>
              <a:t>Szkolenie online</a:t>
            </a:r>
          </a:p>
          <a:p>
            <a:r>
              <a:rPr lang="pl-PL" sz="2000" dirty="0">
                <a:solidFill>
                  <a:srgbClr val="8896AA"/>
                </a:solidFill>
              </a:rPr>
              <a:t>27 października 2022 r. </a:t>
            </a:r>
            <a:endParaRPr lang="pl-PL" dirty="0">
              <a:solidFill>
                <a:srgbClr val="635E59"/>
              </a:solidFill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2FD568A9-72B6-41B2-87E4-D30A3E0FF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574" y="1147942"/>
            <a:ext cx="9738852" cy="3228411"/>
          </a:xfrm>
        </p:spPr>
        <p:txBody>
          <a:bodyPr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pl-PL" sz="5300" dirty="0"/>
              <a:t>Międzynarodowe Standardy Zarządzania Jakością 1</a:t>
            </a:r>
            <a:br>
              <a:rPr lang="pl-PL" dirty="0"/>
            </a:br>
            <a:br>
              <a:rPr lang="pl-PL" sz="2200" dirty="0"/>
            </a:br>
            <a:r>
              <a:rPr lang="pl-PL" sz="4000" dirty="0"/>
              <a:t>Proces oszacowania ryzyka firmy</a:t>
            </a:r>
            <a:endParaRPr lang="pl-PL" sz="3700" dirty="0"/>
          </a:p>
        </p:txBody>
      </p:sp>
    </p:spTree>
    <p:extLst>
      <p:ext uri="{BB962C8B-B14F-4D97-AF65-F5344CB8AC3E}">
        <p14:creationId xmlns:p14="http://schemas.microsoft.com/office/powerpoint/2010/main" val="328029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64470" y="1913981"/>
            <a:ext cx="229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10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521D992-2FEB-4E3E-9F69-99EF4A66E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84" y="797836"/>
            <a:ext cx="9608416" cy="4823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2616BE7-CDC2-495B-9F2A-507F12FEB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910" y="1770077"/>
            <a:ext cx="9585090" cy="45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64470" y="1913981"/>
            <a:ext cx="229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11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A7D2470-7412-483E-956F-78DDD8000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08" y="166073"/>
            <a:ext cx="8057625" cy="129497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CA4F737-DDB9-4B85-808B-D7C2A97DF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07" y="1612026"/>
            <a:ext cx="6954893" cy="51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1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64470" y="1913981"/>
            <a:ext cx="229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12</a:t>
            </a:fld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A88F61E-CCB4-472E-9C17-55D52F8F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54" y="714971"/>
            <a:ext cx="9247463" cy="52980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5B5FFE2-6900-4789-B62F-2CA7E062F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633" y="1337554"/>
            <a:ext cx="8746767" cy="51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64470" y="1913981"/>
            <a:ext cx="229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13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F97A833-2829-41C1-9300-860A6C8F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075" y="761378"/>
            <a:ext cx="9482202" cy="41841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D5C149-0CB9-420D-955D-F736731D3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809" y="1669408"/>
            <a:ext cx="8736878" cy="47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2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64470" y="1913981"/>
            <a:ext cx="229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14</a:t>
            </a:fld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C35304B-C349-4384-ADF9-42C7A86E6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88" y="806250"/>
            <a:ext cx="9558112" cy="47390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15A03-43B9-4169-AC6F-DA6FA4479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888" y="2004968"/>
            <a:ext cx="9558112" cy="39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0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64470" y="1913981"/>
            <a:ext cx="229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15</a:t>
            </a:fld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5FA9928-2C06-4D0E-8525-651221EA1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048" y="1496915"/>
            <a:ext cx="9262655" cy="4616502"/>
          </a:xfr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pl-PL" sz="6600" dirty="0"/>
          </a:p>
          <a:p>
            <a:pPr marL="457200" lvl="1" indent="0" algn="ctr">
              <a:spcBef>
                <a:spcPts val="2400"/>
              </a:spcBef>
              <a:spcAft>
                <a:spcPts val="800"/>
              </a:spcAft>
              <a:buNone/>
            </a:pPr>
            <a:r>
              <a:rPr lang="pl-PL" sz="6600" dirty="0"/>
              <a:t>Dziękuję za uwagę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0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Plan szkolenia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00692" y="1555458"/>
            <a:ext cx="8430985" cy="4653553"/>
          </a:xfr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pl-PL" sz="800" dirty="0"/>
          </a:p>
          <a:p>
            <a:pPr marL="971550" lvl="1" indent="-514350">
              <a:spcBef>
                <a:spcPts val="24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l-PL" sz="2800" dirty="0"/>
              <a:t>Standardy Zarządzania Jakością</a:t>
            </a:r>
          </a:p>
          <a:p>
            <a:pPr marL="971550" lvl="1" indent="-514350">
              <a:spcBef>
                <a:spcPts val="24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l-PL" sz="2800" dirty="0"/>
              <a:t>MSZJ 1: najważniejsze zmiany oraz zastosowania</a:t>
            </a:r>
          </a:p>
          <a:p>
            <a:pPr marL="971550" lvl="1" indent="-514350">
              <a:spcBef>
                <a:spcPts val="24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l-PL" sz="2800" dirty="0"/>
              <a:t>MSZJ 1: struktura i elementy</a:t>
            </a:r>
          </a:p>
          <a:p>
            <a:pPr marL="971550" lvl="1" indent="-514350">
              <a:spcBef>
                <a:spcPts val="24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l-PL" sz="2800" dirty="0"/>
              <a:t>Proces oszacowania ryzyka przez firmę</a:t>
            </a:r>
          </a:p>
          <a:p>
            <a:pPr marL="971550" lvl="1" indent="-514350">
              <a:spcBef>
                <a:spcPts val="24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l-PL" sz="2800" dirty="0"/>
              <a:t>Skalowalność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906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dirty="0"/>
              <a:t>Proces tworzenia standardów (IAASB)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3</a:t>
            </a:fld>
            <a:endParaRPr lang="pl-PL" dirty="0"/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9CA3BD7-ABED-42BD-8AF6-C12CCD658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Poruszane tematy</a:t>
            </a:r>
          </a:p>
          <a:p>
            <a:r>
              <a:rPr lang="pl-PL" dirty="0"/>
              <a:t>Kwestie interesu publicznego – w jaki sposób standardy mogą uwzględnić wkład FA w tworzenie skutecznego stosowania zawodowego sceptycyzmu.</a:t>
            </a:r>
          </a:p>
          <a:p>
            <a:r>
              <a:rPr lang="pl-PL" dirty="0"/>
              <a:t>Możliwość dostosowywania SWKJ FA w zależności od okoliczności.</a:t>
            </a:r>
          </a:p>
          <a:p>
            <a:r>
              <a:rPr lang="pl-PL" dirty="0"/>
              <a:t>Potrzeba wzmocnienia ładu korporacyjnego i przywództwa w firmach audytorskich.</a:t>
            </a:r>
          </a:p>
          <a:p>
            <a:r>
              <a:rPr lang="pl-PL" dirty="0"/>
              <a:t>Potrzeba wykazania że nowe standardy mogą stosować proporcjonalnie małe i średnie firmy audytorskie.</a:t>
            </a:r>
          </a:p>
          <a:p>
            <a:r>
              <a:rPr lang="pl-PL" dirty="0"/>
              <a:t>Potrzeba odniesienia się, korygowania i potwierdzenia znaczenia analizy pierwotnej przyczyny (tzw. RCA).</a:t>
            </a:r>
          </a:p>
          <a:p>
            <a:r>
              <a:rPr lang="pl-PL" dirty="0"/>
              <a:t>Odniesienie się do wielu kwestii związanych z kontrolami jakości wykonania zlecenia (np. wyboru kontrolera jakości wykonania zlecenia i jego niezależności od zespołu wykonującego zlecenie, zawodowego sceptycyzmu stosowanego przez kontrolera oraz celu, zakresu, rozłożenia w czasie i dokumentacji kontroli).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https://projektystandardow.pibr.org.pl/assets/meta/6151,MSZJ%201_Podstawa%20wniosk%C3%B3w_pl.pdf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726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4</a:t>
            </a:fld>
            <a:endParaRPr lang="pl-PL" dirty="0"/>
          </a:p>
        </p:txBody>
      </p:sp>
      <p:pic>
        <p:nvPicPr>
          <p:cNvPr id="5" name="Symbol zastępczy zawartości 6">
            <a:extLst>
              <a:ext uri="{FF2B5EF4-FFF2-40B4-BE49-F238E27FC236}">
                <a16:creationId xmlns:a16="http://schemas.microsoft.com/office/drawing/2014/main" id="{AC67BD0B-2FD7-43AD-9CE5-26E10A315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94" y="1156002"/>
            <a:ext cx="9342984" cy="47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5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C332874-B5F6-4E41-9FA9-B39A1CF28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700" y="1942484"/>
            <a:ext cx="9269186" cy="380314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BF7AACC-C6B0-4699-B69B-A1FA4A5D3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700" y="678981"/>
            <a:ext cx="9286534" cy="9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6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18C3D54-516C-4073-8ECF-78E34A7A4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286" y="639017"/>
            <a:ext cx="9365478" cy="70455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AA536ED-10D6-42B1-82A2-65279E881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898" y="1933303"/>
            <a:ext cx="9436461" cy="41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64470" y="1913981"/>
            <a:ext cx="229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7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CF19E8A-DA76-4AAC-ABB8-C85FBC5D2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755" y="706449"/>
            <a:ext cx="9553932" cy="68301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BD284F7-900E-4DFF-B45C-2796CDFD3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754" y="1980666"/>
            <a:ext cx="9566246" cy="39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64470" y="1913981"/>
            <a:ext cx="229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8</a:t>
            </a:fld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4B256B7-E504-47B6-8DA3-7E367D61D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753" y="755529"/>
            <a:ext cx="9586291" cy="56817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0C8D860-F665-4B94-8092-46DE0DE87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282" y="1913981"/>
            <a:ext cx="9617718" cy="41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8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64470" y="1913981"/>
            <a:ext cx="229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468-D3D9-4125-B8C3-86733D9FF099}" type="slidenum">
              <a:rPr lang="pl-PL" smtClean="0"/>
              <a:t>9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A7D2470-7412-483E-956F-78DDD8000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93" y="396815"/>
            <a:ext cx="8057625" cy="12949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2259EF3-83DA-4CFF-868B-72DF97627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831" y="1782821"/>
            <a:ext cx="9122944" cy="45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182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010D609-01AD-4FF9-93E6-03670EA7F3D8}" vid="{4F046678-331C-4953-84A2-D19B3D18FF5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F226093B2DC04C98934C50DB873645" ma:contentTypeVersion="" ma:contentTypeDescription="Utwórz nowy dokument." ma:contentTypeScope="" ma:versionID="5df4b3bfec22cc9b426d37364e0984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ec4c7b05c76d60ee97006aba598cf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828ADC-D049-4D8A-B51B-DF0D805CD9BF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87311E-8EB5-4262-8168-B25772C0B0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E624C8-4B2D-4D2C-804E-9CE3EBCA6C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formatka ppt</Template>
  <TotalTime>13677</TotalTime>
  <Words>265</Words>
  <Application>Microsoft Office PowerPoint</Application>
  <PresentationFormat>Panoramiczny</PresentationFormat>
  <Paragraphs>81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Międzynarodowe Standardy Zarządzania Jakością 1  Proces oszacowania ryzyka firmy</vt:lpstr>
      <vt:lpstr>Plan szkolenia</vt:lpstr>
      <vt:lpstr>Proces tworzenia standardów (IAASB)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Finansów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Obroniecki Marcin</dc:creator>
  <cp:lastModifiedBy>Jabłońska Małgorzata 6</cp:lastModifiedBy>
  <cp:revision>468</cp:revision>
  <cp:lastPrinted>2022-09-18T21:11:59Z</cp:lastPrinted>
  <dcterms:created xsi:type="dcterms:W3CDTF">2020-04-09T16:07:38Z</dcterms:created>
  <dcterms:modified xsi:type="dcterms:W3CDTF">2022-10-27T06:45:17Z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0x010100CBF226093B2DC04C98934C50DB873645</vt:lpwstr>
  </property>
</Properties>
</file>